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58"/>
  </p:notesMasterIdLst>
  <p:sldIdLst>
    <p:sldId id="405" r:id="rId5"/>
    <p:sldId id="274" r:id="rId6"/>
    <p:sldId id="499" r:id="rId7"/>
    <p:sldId id="502" r:id="rId8"/>
    <p:sldId id="484" r:id="rId9"/>
    <p:sldId id="504" r:id="rId10"/>
    <p:sldId id="503" r:id="rId11"/>
    <p:sldId id="501" r:id="rId12"/>
    <p:sldId id="463" r:id="rId13"/>
    <p:sldId id="505" r:id="rId14"/>
    <p:sldId id="487" r:id="rId15"/>
    <p:sldId id="455" r:id="rId16"/>
    <p:sldId id="454" r:id="rId17"/>
    <p:sldId id="464" r:id="rId18"/>
    <p:sldId id="448" r:id="rId19"/>
    <p:sldId id="489" r:id="rId20"/>
    <p:sldId id="456" r:id="rId21"/>
    <p:sldId id="451" r:id="rId22"/>
    <p:sldId id="452" r:id="rId23"/>
    <p:sldId id="507" r:id="rId24"/>
    <p:sldId id="457" r:id="rId25"/>
    <p:sldId id="458" r:id="rId26"/>
    <p:sldId id="461" r:id="rId27"/>
    <p:sldId id="453" r:id="rId28"/>
    <p:sldId id="481" r:id="rId29"/>
    <p:sldId id="466" r:id="rId30"/>
    <p:sldId id="478" r:id="rId31"/>
    <p:sldId id="493" r:id="rId32"/>
    <p:sldId id="479" r:id="rId33"/>
    <p:sldId id="508" r:id="rId34"/>
    <p:sldId id="494" r:id="rId35"/>
    <p:sldId id="473" r:id="rId36"/>
    <p:sldId id="477" r:id="rId37"/>
    <p:sldId id="483" r:id="rId38"/>
    <p:sldId id="496" r:id="rId39"/>
    <p:sldId id="510" r:id="rId40"/>
    <p:sldId id="497" r:id="rId41"/>
    <p:sldId id="495" r:id="rId42"/>
    <p:sldId id="509" r:id="rId43"/>
    <p:sldId id="511" r:id="rId44"/>
    <p:sldId id="467" r:id="rId45"/>
    <p:sldId id="468" r:id="rId46"/>
    <p:sldId id="469" r:id="rId47"/>
    <p:sldId id="470" r:id="rId48"/>
    <p:sldId id="471" r:id="rId49"/>
    <p:sldId id="472" r:id="rId50"/>
    <p:sldId id="480" r:id="rId51"/>
    <p:sldId id="474" r:id="rId52"/>
    <p:sldId id="476" r:id="rId53"/>
    <p:sldId id="475" r:id="rId54"/>
    <p:sldId id="482" r:id="rId55"/>
    <p:sldId id="500" r:id="rId56"/>
    <p:sldId id="422" r:id="rId57"/>
  </p:sldIdLst>
  <p:sldSz cx="9144000" cy="5143500" type="screen16x9"/>
  <p:notesSz cx="6797675" cy="9926638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ri" initials="Y" lastIdx="15" clrIdx="0">
    <p:extLst>
      <p:ext uri="{19B8F6BF-5375-455C-9EA6-DF929625EA0E}">
        <p15:presenceInfo xmlns:p15="http://schemas.microsoft.com/office/powerpoint/2012/main" userId="Yu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FFEFC"/>
    <a:srgbClr val="E6E6E6"/>
    <a:srgbClr val="FF7900"/>
    <a:srgbClr val="E25A5A"/>
    <a:srgbClr val="D9EEFD"/>
    <a:srgbClr val="004479"/>
    <a:srgbClr val="FFCC99"/>
    <a:srgbClr val="FFFF99"/>
    <a:srgbClr val="B4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706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2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76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48000-DA9F-EC4E-B523-8C052A90EE31}" type="datetimeFigureOut">
              <a:rPr lang="de-DE" smtClean="0"/>
              <a:t>24.11.2021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984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>
                <a:tab pos="241300" algn="l"/>
              </a:tabLst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447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74058-EEFA-1547-9728-76A16B3668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65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2700" marR="0" indent="0" algn="l" defTabSz="685800" rtl="0" eaLnBrk="1" fontAlgn="auto" latinLnBrk="0" hangingPunct="1">
      <a:lnSpc>
        <a:spcPct val="100000"/>
      </a:lnSpc>
      <a:spcBef>
        <a:spcPts val="1180"/>
      </a:spcBef>
      <a:spcAft>
        <a:spcPts val="0"/>
      </a:spcAft>
      <a:buClr>
        <a:srgbClr val="FF7900"/>
      </a:buClr>
      <a:buSzTx/>
      <a:buFont typeface="Symbol" panose="05050102010706020507" pitchFamily="18" charset="2"/>
      <a:buNone/>
      <a:tabLst>
        <a:tab pos="2413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42900" marR="0" indent="0" algn="l" defTabSz="6858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003358"/>
      </a:buClr>
      <a:buSzTx/>
      <a:buFont typeface="Wingdings 3" pitchFamily="2" charset="2"/>
      <a:buNone/>
      <a:tabLst/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800" marR="0" indent="0" algn="l" defTabSz="6858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003358"/>
      </a:buClr>
      <a:buSzTx/>
      <a:buFont typeface="Symbol" panose="05050102010706020507" pitchFamily="18" charset="2"/>
      <a:buChar char="-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marR="0" indent="0" algn="l" defTabSz="6858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003358"/>
      </a:buClr>
      <a:buSzTx/>
      <a:buFont typeface="Wingdings 3" pitchFamily="2" charset="2"/>
      <a:buChar char="}"/>
      <a:tabLst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AF_(ontology)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513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6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can see scores over time for the squad benchmark or Stanford Question Answering Dataset –it is a QA benchmark on the validation set and you can see that when the benchmark was proposed we were having a score of around 70% ….</a:t>
            </a:r>
          </a:p>
          <a:p>
            <a:r>
              <a:rPr lang="en-US" dirty="0"/>
              <a:t>(this is the exact match score basically saying does the span predicted by the exactly match the correct)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- I should mention that Because humans create the </a:t>
            </a:r>
            <a:r>
              <a:rPr lang="en-US" dirty="0" err="1"/>
              <a:t>SQuAD</a:t>
            </a:r>
            <a:r>
              <a:rPr lang="en-US" dirty="0"/>
              <a:t> questions and answers by crowd-sourcing, it is more distinct than other QA datasets and a great source to compare various NLP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8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usually start by training our model in an unsupervised fashion on unlabeled data and then fine tuning it on a labeled data set for some tasks that we actually care about which I'll call the downstream tasks </a:t>
            </a:r>
          </a:p>
          <a:p>
            <a:r>
              <a:rPr lang="en-US" dirty="0"/>
              <a:t>so for example we might take some text, shown in green box here, drop out some of the words and train the model to predict the missing words</a:t>
            </a:r>
          </a:p>
          <a:p>
            <a:r>
              <a:rPr lang="en-US" dirty="0"/>
              <a:t>after that's done we will fine-tune it on a supervised tasks like sentiment analysis classification  like the blue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73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T5's basic idea is that it models every NLP problem and every text problem as a text-to-text task</a:t>
            </a:r>
          </a:p>
          <a:p>
            <a:r>
              <a:rPr lang="en-US" dirty="0"/>
              <a:t>that takes the text as input and produces text as output.</a:t>
            </a:r>
          </a:p>
          <a:p>
            <a:r>
              <a:rPr lang="en-US" dirty="0"/>
              <a:t>So fundamentally, it is in a sequence-to-sequence framework, and T5 is perfectly suitable for transfer learning machine translation.</a:t>
            </a:r>
          </a:p>
          <a:p>
            <a:r>
              <a:rPr lang="en-US" dirty="0"/>
              <a:t>T5 can handle various tasks, and it can be fine-tuned for different NLP tasks, such as summarization, COLA (Corpus on linguistic acceptability), classification, multiple text translation, also regression problems like STSB  that predicts how similar two sentences are.</a:t>
            </a:r>
          </a:p>
          <a:p>
            <a:endParaRPr lang="en-US" dirty="0"/>
          </a:p>
          <a:p>
            <a:r>
              <a:rPr lang="en-US" dirty="0"/>
              <a:t>Because the same model is used for many tasks, the model understands which tasks to perform by prepending a prefix. </a:t>
            </a:r>
          </a:p>
          <a:p>
            <a:r>
              <a:rPr lang="en-US" dirty="0"/>
              <a:t>In our case prefix is: "translate text to SPARQL:". </a:t>
            </a:r>
          </a:p>
          <a:p>
            <a:r>
              <a:rPr lang="en-US" dirty="0"/>
              <a:t>By the end of fine-tuning, T5 will have "n" different models where "n" is the number of tasks. </a:t>
            </a:r>
          </a:p>
          <a:p>
            <a:endParaRPr lang="en-US" dirty="0"/>
          </a:p>
          <a:p>
            <a:r>
              <a:rPr lang="en-US" dirty="0"/>
              <a:t>(#Cola this is the corpus on linguistic acceptability where you’re given a sentence and you have to decide whether it's linguistically acceptable so basically grammatically correct or not)</a:t>
            </a:r>
          </a:p>
          <a:p>
            <a:r>
              <a:rPr lang="en-US" dirty="0"/>
              <a:t>(#STSB where we're basically tasked to predict how similar two sentences)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55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#so as far as the model itself that's it's just a standard sort of vanilla encoder decoder transformer so </a:t>
            </a:r>
          </a:p>
          <a:p>
            <a:r>
              <a:rPr lang="en-US" dirty="0"/>
              <a:t>as proposed ‘’Attention is all you need’’ we use relative position embeddings and uses sort of a scale only layer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726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#one of the reasons that transfer learning recipe has been so successful 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is that we do unsupervised pretraining and it's very easy to get a bunch of natural text from the internet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for example many people have used pages from </a:t>
            </a:r>
            <a:r>
              <a:rPr lang="en-US" dirty="0" err="1"/>
              <a:t>wikipedia</a:t>
            </a:r>
            <a:r>
              <a:rPr lang="en-US" dirty="0"/>
              <a:t> as pre-training data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# common crawl is a sort of non-commercial initiative to crawl the web and save snapshots of the web and every month they put out a dump of web content on the order of 20 terabytes depending on the month 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T5 basically took their dumped content and applied some filtering to it to create a new data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434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32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750Gig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11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pre-train the T5 model, we start with clean text and drop some words to corrupt the text. </a:t>
            </a:r>
          </a:p>
          <a:p>
            <a:r>
              <a:rPr lang="en-US" dirty="0"/>
              <a:t>Each dropped-out span will be replaced with a unique token, words are also dropped out independently at random.</a:t>
            </a:r>
          </a:p>
          <a:p>
            <a:r>
              <a:rPr lang="en-US" dirty="0"/>
              <a:t>Then the model is trained to output tokens to fill the dropped-out text.</a:t>
            </a:r>
          </a:p>
          <a:p>
            <a:r>
              <a:rPr lang="en-US" dirty="0"/>
              <a:t>This method is pretty similar to the span BERT objective. It is tried to produce an objective that was not too different from standard practice.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49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381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 = Exact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28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35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ADA69B"/>
                </a:solidFill>
                <a:effectLst/>
                <a:latin typeface="system-ui"/>
              </a:rPr>
              <a:t>Converting a model to use float16 instead of float32 can decrease the model size (up to half) and improve performance on some GPUs. </a:t>
            </a:r>
          </a:p>
          <a:p>
            <a:pPr algn="l"/>
            <a:r>
              <a:rPr lang="en-US" b="0" i="0" dirty="0">
                <a:solidFill>
                  <a:srgbClr val="ADA69B"/>
                </a:solidFill>
                <a:effectLst/>
                <a:latin typeface="system-ui"/>
              </a:rPr>
              <a:t>There may be some accuracy loss, but in many models the new accuracy is acceptable. </a:t>
            </a:r>
          </a:p>
          <a:p>
            <a:pPr algn="l"/>
            <a:r>
              <a:rPr lang="en-US" b="0" i="0" dirty="0">
                <a:solidFill>
                  <a:srgbClr val="ADA69B"/>
                </a:solidFill>
                <a:effectLst/>
                <a:latin typeface="system-ui"/>
              </a:rPr>
              <a:t>Tuning data is not needed for float16 conversion, which can make it preferable to quantization.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72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validation loss &gt;&gt; training loss you can call it overfitting.</a:t>
            </a:r>
          </a:p>
          <a:p>
            <a:r>
              <a:rPr lang="en-US" dirty="0"/>
              <a:t>If validation loss  &gt; training loss you can call it some overfitting.</a:t>
            </a:r>
          </a:p>
          <a:p>
            <a:r>
              <a:rPr lang="en-US" dirty="0"/>
              <a:t>If validation loss  &lt; training loss you can call it some underfitting.</a:t>
            </a:r>
          </a:p>
          <a:p>
            <a:r>
              <a:rPr lang="en-US" dirty="0"/>
              <a:t>If validation loss &lt;&lt; training loss you can call it underfitting.</a:t>
            </a:r>
          </a:p>
          <a:p>
            <a:r>
              <a:rPr lang="en-US" dirty="0"/>
              <a:t>Your aim is to make the validation loss as low as possible. Some overfitting is nearly always a good thing. All that matters in the end is: is the validation loss as low as you can 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7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511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After fine tuning our model, we used QALD 9 to fine tune it over our model in a different task, with `translate </a:t>
            </a:r>
            <a:r>
              <a:rPr lang="en-US" sz="1200" dirty="0" err="1"/>
              <a:t>english</a:t>
            </a:r>
            <a:r>
              <a:rPr lang="en-US" sz="1200" dirty="0"/>
              <a:t> to sparql2:` prefix.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Obviously with the low quantity of data and no pre-processing on </a:t>
            </a:r>
            <a:r>
              <a:rPr lang="en-US" sz="1200" dirty="0" err="1"/>
              <a:t>Sparql-DBPedia</a:t>
            </a:r>
            <a:r>
              <a:rPr lang="en-US" sz="1200" dirty="0"/>
              <a:t> data, we were able to achieve acceptable results with </a:t>
            </a:r>
            <a:r>
              <a:rPr lang="en-US" sz="1200" dirty="0" err="1"/>
              <a:t>SacreBLEU</a:t>
            </a:r>
            <a:r>
              <a:rPr lang="en-US" sz="1200" dirty="0"/>
              <a:t> Score of 10 for Base and 9.3 for Small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Comparing these scores to other state of the art studies, </a:t>
            </a:r>
            <a:r>
              <a:rPr lang="en-US" sz="1200" dirty="0" err="1"/>
              <a:t>QAmp</a:t>
            </a:r>
            <a:r>
              <a:rPr lang="en-US" sz="1200" dirty="0"/>
              <a:t> and </a:t>
            </a:r>
            <a:r>
              <a:rPr lang="en-US" sz="1200" dirty="0" err="1"/>
              <a:t>WQAqua</a:t>
            </a:r>
            <a:r>
              <a:rPr lang="en-US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We can see our model is behaving differently with higher precision but with lower recall.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9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r>
              <a:rPr lang="en-US" sz="1200" dirty="0"/>
              <a:t>Unsupervised Neural Hidden Markov Models: </a:t>
            </a:r>
            <a:r>
              <a:rPr lang="en-US" sz="1800" kern="1200" dirty="0">
                <a:solidFill>
                  <a:srgbClr val="004479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which allows for efficient reasoning under uncertainty using text similarity and the graph structure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endParaRPr lang="en-US" sz="1800" kern="1200" dirty="0">
              <a:solidFill>
                <a:srgbClr val="004479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endParaRPr lang="en-US" sz="1800" dirty="0">
              <a:effectLst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r>
              <a:rPr lang="en-US" sz="1800" dirty="0">
                <a:effectLst/>
              </a:rPr>
              <a:t>(generated + manually crafted template pairs)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r>
              <a:rPr lang="en-US" sz="1200" dirty="0"/>
              <a:t>Due to the limitation and the complexity of SPARQL, only a subset of SPARQL operators are included in the target SPARQL queries of the involved datasets, which are: SELECT, ASK, DISTINCT, WHERE, FILTER,ORDER BY, LIMIT, GROUP BY, and UNION.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Arial" panose="020B0604020202020204" pitchFamily="34" charset="0"/>
              <a:buChar char="•"/>
              <a:tabLst>
                <a:tab pos="241300" algn="l"/>
              </a:tabLst>
              <a:defRPr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646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29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(after 1) We have carried out experiments with different training strategies, different datasets to build this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47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(*FIRST) The Web is growing every day and producing a tremendous amount of data is becoming common for companies and communities. Moreover, this immense volume of information complicates the access of a given desired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41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(END) New progress in Deep Learning and NLP has proved that it is promising to understand, parse and translate languages to other languages. </a:t>
            </a:r>
          </a:p>
          <a:p>
            <a:r>
              <a:rPr lang="en-US" dirty="0"/>
              <a:t>Question Answering (QA) models give users friendly interfaces that hide the complexity of writing such formal query languages as SPARQL. </a:t>
            </a:r>
          </a:p>
          <a:p>
            <a:r>
              <a:rPr lang="en-US" dirty="0"/>
              <a:t>These interfaces help the users to work with questions using their natural language.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9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0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This simple query that leverages the ontology definition </a:t>
            </a:r>
            <a:r>
              <a:rPr lang="en-US" b="0" i="0" u="none" strike="noStrike" dirty="0" err="1">
                <a:solidFill>
                  <a:srgbClr val="66B1FA"/>
                </a:solidFill>
                <a:effectLst/>
                <a:latin typeface="Arial" panose="020B0604020202020204" pitchFamily="34" charset="0"/>
                <a:hlinkClick r:id="rId3" tooltip="FOAF (ontology)"/>
              </a:rPr>
              <a:t>foaf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 ("friend of a friend").</a:t>
            </a:r>
          </a:p>
          <a:p>
            <a:pPr algn="l"/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This query joins together all of the triples with a matching subject, where the type predicate, "a", is a person (</a:t>
            </a:r>
            <a:r>
              <a:rPr lang="en-US" b="0" i="0" dirty="0" err="1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foaf:Person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), and the person has one or more names (</a:t>
            </a:r>
            <a:r>
              <a:rPr lang="en-US" b="0" i="0" dirty="0" err="1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foaf:name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) and mailboxes (</a:t>
            </a:r>
            <a:r>
              <a:rPr lang="en-US" b="0" i="0" dirty="0" err="1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foaf:mbox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researches regarding QA approaches in converting an NL question into a SPARQL query. 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There are methods in retrieving the answer from a triple store by generating multiple Basic Graph Patterns or computing observed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00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)-There were many excellent works around 2015 on learning word vectors to continuous representations for words where the identity of a word was mapped to a fixed-length vector which ideally encoded some meaning about the word in a continuous space.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)-That has been an essential part of the NLP pipeline, especially for deep learning models where these pre-trained word-vectors were trained using an unsupervised objective, and new models were fed and trained on top of them.</a:t>
            </a:r>
          </a:p>
          <a:p>
            <a:pPr marL="12700" marR="0" lvl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 typeface="Symbol" panose="05050102010706020507" pitchFamily="18" charset="2"/>
              <a:buNone/>
              <a:tabLst>
                <a:tab pos="241300" algn="l"/>
              </a:tabLst>
              <a:defRPr/>
            </a:pP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)-An important paper in 2017 that helped researchers change their way of thinking towards the transfer learning paradigm was the unsupervised sentiment neuron paper from people at </a:t>
            </a:r>
            <a:r>
              <a:rPr lang="en-US" dirty="0" err="1"/>
              <a:t>OpenAI</a:t>
            </a:r>
            <a:r>
              <a:rPr lang="en-US" dirty="0"/>
              <a:t>, which essentially showed that by just training a language model on a purely unsupervised objective, the model could learn concepts that were potentially useful for downstream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4058-EEFA-1547-9728-76A16B36686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7">
            <a:extLst>
              <a:ext uri="{FF2B5EF4-FFF2-40B4-BE49-F238E27FC236}">
                <a16:creationId xmlns:a16="http://schemas.microsoft.com/office/drawing/2014/main" id="{7304430A-7FEB-1943-9894-2B29A6D8A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1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14364F3-CF85-D14A-A026-0E62B2498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799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78859" y="4679757"/>
            <a:ext cx="5430005" cy="27463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PATINFO2019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865ED4-A51B-5246-A4FD-C47003119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41510"/>
            <a:ext cx="914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101B8F1-2E30-6148-8C3F-509A7A519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3417"/>
            <a:ext cx="9144000" cy="309696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2157E-484D-E841-9204-98336FAC2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34CCD3-3EFA-4C48-B5AF-AAE32E055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  <p:sp>
        <p:nvSpPr>
          <p:cNvPr id="8" name="Titel 2"/>
          <p:cNvSpPr>
            <a:spLocks noGrp="1"/>
          </p:cNvSpPr>
          <p:nvPr>
            <p:ph type="title" hasCustomPrompt="1"/>
          </p:nvPr>
        </p:nvSpPr>
        <p:spPr>
          <a:xfrm>
            <a:off x="439824" y="183199"/>
            <a:ext cx="8248469" cy="566610"/>
          </a:xfrm>
        </p:spPr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7780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DDF78BE-0D35-D542-88A7-2B4794BE2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708" y="16351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2-Spalter 50/50, Arial 16 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dirty="0"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asimincilia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.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Nemquaectur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la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conserspist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quodis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ilicilles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acestrum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nempore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volupta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nestiorunti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denia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ACB0FC20-B3FB-E945-A9DE-0B4684EC1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463" y="1635125"/>
            <a:ext cx="3970337" cy="255111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60772B7E-51B9-5C43-82BC-679BBDE28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1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A2E4ED7-C201-2E4B-8825-758C118A7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Fußzeile </a:t>
            </a:r>
          </a:p>
        </p:txBody>
      </p:sp>
    </p:spTree>
    <p:extLst>
      <p:ext uri="{BB962C8B-B14F-4D97-AF65-F5344CB8AC3E}">
        <p14:creationId xmlns:p14="http://schemas.microsoft.com/office/powerpoint/2010/main" val="215024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634397"/>
            <a:ext cx="8233200" cy="2754724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 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C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1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4306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83FA9-7C11-B04D-BE6F-500EF6F49D2A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Fußzeile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C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1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8847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2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B7343536-34A5-574C-AF95-B76F3CF55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276" y="1635125"/>
            <a:ext cx="2550411" cy="23685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0033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13877C-410E-2F4E-9E98-196ED7BE5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91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9" name="Textplatzhalter 27">
            <a:extLst>
              <a:ext uri="{FF2B5EF4-FFF2-40B4-BE49-F238E27FC236}">
                <a16:creationId xmlns:a16="http://schemas.microsoft.com/office/drawing/2014/main" id="{8A180610-C48A-CF45-ACC6-693F215C4A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1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271E766E-F35D-5140-827C-75A8328C90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1" name="Bildplatzhalter 13">
            <a:extLst>
              <a:ext uri="{FF2B5EF4-FFF2-40B4-BE49-F238E27FC236}">
                <a16:creationId xmlns:a16="http://schemas.microsoft.com/office/drawing/2014/main" id="{13FB1EE5-195E-F44F-8678-CA8BE1B5F6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A27EF5-6E1D-7C40-8468-13C32F9EB1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6542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1635125"/>
            <a:ext cx="5448300" cy="2559892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+mj-lt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indent="-189230">
              <a:lnSpc>
                <a:spcPct val="100000"/>
              </a:lnSpc>
              <a:spcBef>
                <a:spcPts val="1080"/>
              </a:spcBef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spcBef>
                <a:spcPts val="1080"/>
              </a:spcBef>
              <a:buFontTx/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911" y="234841"/>
            <a:ext cx="8243689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1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45200" y="1635125"/>
            <a:ext cx="2641600" cy="2435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82681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83FA9-7C11-B04D-BE6F-500EF6F49D2A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635125"/>
            <a:ext cx="8262511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marR="0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216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04455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E3A690-3AA1-5D49-B0DC-E668CEBCC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9173A4A9-4265-FF4F-BA6C-64CFA9D5B9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896F4A59-B539-F74F-B7A6-444BC8C917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25277" y="1635125"/>
            <a:ext cx="2530475" cy="224313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DF1234B-A762-7E47-82C6-B1E8F270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99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8" name="Textplatzhalter 27">
            <a:extLst>
              <a:ext uri="{FF2B5EF4-FFF2-40B4-BE49-F238E27FC236}">
                <a16:creationId xmlns:a16="http://schemas.microsoft.com/office/drawing/2014/main" id="{43F369F7-CD74-DD4A-AF88-751C4DA1EF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1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078859" y="4679757"/>
            <a:ext cx="5430005" cy="27463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251398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CABD2B-C672-E34C-B067-9D6CB97ED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1040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1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88AD3D1-62BA-BD4B-8B68-9D0177AA4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50" y="288413"/>
            <a:ext cx="8097750" cy="348403"/>
          </a:xfrm>
          <a:prstGeom prst="rect">
            <a:avLst/>
          </a:prstGeom>
        </p:spPr>
        <p:txBody>
          <a:bodyPr lIns="0" tIns="0"/>
          <a:lstStyle>
            <a:lvl1pPr>
              <a:defRPr sz="3200" b="1" baseline="0">
                <a:solidFill>
                  <a:srgbClr val="FF7C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Kapiteltitel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49F7B-0D8A-F24D-BFD7-7518849DE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64139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7600" y="4680550"/>
            <a:ext cx="66126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8115AD6-9C29-514F-B636-3753A40D3444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020307-2C4B-064E-8E6B-916D2997EC36}"/>
              </a:ext>
            </a:extLst>
          </p:cNvPr>
          <p:cNvSpPr/>
          <p:nvPr userDrawn="1"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23844-2DE0-6549-BCD6-CBF4B20B757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782886" y="4601420"/>
            <a:ext cx="2023268" cy="47606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7DB557C9-C2CD-C245-82F3-61BC8B45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2" y="183198"/>
            <a:ext cx="8248469" cy="993775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2F4E-5E18-FA48-9E6A-CDD7D217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8859" y="4679757"/>
            <a:ext cx="543000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2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9" r:id="rId2"/>
    <p:sldLayoutId id="2147483670" r:id="rId3"/>
    <p:sldLayoutId id="2147483690" r:id="rId4"/>
    <p:sldLayoutId id="2147483671" r:id="rId5"/>
    <p:sldLayoutId id="2147483672" r:id="rId6"/>
    <p:sldLayoutId id="2147483694" r:id="rId7"/>
    <p:sldLayoutId id="2147483673" r:id="rId8"/>
    <p:sldLayoutId id="2147483674" r:id="rId9"/>
    <p:sldLayoutId id="2147483676" r:id="rId1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65">
          <p15:clr>
            <a:srgbClr val="F26B43"/>
          </p15:clr>
        </p15:guide>
        <p15:guide id="4" orient="horz" pos="30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linraffel.com/talks/mila2020transfer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linraffel.com/talks/mila2020transfer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2/exploring-transfer-learning-with-t5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colinraffel.com/talks/uskb2020answering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linraffel.com/talks/uskb2020answering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linraffel.com/talks/uskb2020answering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colinraffel.com/talks/uskb2020answering.pdf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kenshoresearch/kdwd-wikidata-small-ontology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Shahriar.yazdipour@tu-ilmenau.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yazdipou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417600" y="442105"/>
            <a:ext cx="8226000" cy="518588"/>
          </a:xfrm>
        </p:spPr>
        <p:txBody>
          <a:bodyPr/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Text-to-SPARQL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3419-F668-458D-9612-232CD8547FB7}"/>
              </a:ext>
            </a:extLst>
          </p:cNvPr>
          <p:cNvSpPr txBox="1"/>
          <p:nvPr/>
        </p:nvSpPr>
        <p:spPr>
          <a:xfrm>
            <a:off x="5563772" y="442105"/>
            <a:ext cx="3079828" cy="986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By: Shahriar Yazdipour</a:t>
            </a:r>
          </a:p>
          <a:p>
            <a:pPr marL="12700" algn="r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Dr. Nadine Steinmetz</a:t>
            </a:r>
          </a:p>
          <a:p>
            <a:pPr marL="12700" algn="r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November 2021</a:t>
            </a:r>
          </a:p>
        </p:txBody>
      </p:sp>
    </p:spTree>
    <p:extLst>
      <p:ext uri="{BB962C8B-B14F-4D97-AF65-F5344CB8AC3E}">
        <p14:creationId xmlns:p14="http://schemas.microsoft.com/office/powerpoint/2010/main" val="73446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6BC1C-0C4D-4982-B553-BA9AEE59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5953A-BFA2-4481-BA8F-BD67D75C9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923192"/>
            <a:ext cx="8226000" cy="3543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essential and excellent works start around 2015 about Word2Vec to map words and encode some meaning about them in continuous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important paper in 2017 by </a:t>
            </a: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sz="1400" dirty="0"/>
              <a:t>(Learning to generate reviews and discovering sentiment)</a:t>
            </a:r>
            <a:r>
              <a:rPr lang="en-US" dirty="0"/>
              <a:t>, showed that by just training a language model on a purely unsupervised objective, the model could learn concepts that were potentially useful for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2018, </a:t>
            </a:r>
            <a:r>
              <a:rPr lang="en-US" dirty="0" err="1"/>
              <a:t>ULMFiT</a:t>
            </a:r>
            <a:r>
              <a:rPr lang="en-US" dirty="0"/>
              <a:t>, which took the recipe from semi-supervised sequence learning, added some tweaks, figured out how to get it working better, and got some noble results with a similar pipeline, pre-training a language model, fine-tuning on a downstream task.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DA79-3E96-4302-825F-8A5D092ABC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77EA4-0487-4A7C-8626-CD4809CC4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89129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6BC1C-0C4D-4982-B553-BA9AEE59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5953A-BFA2-4481-BA8F-BD67D75C9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905608"/>
            <a:ext cx="8226000" cy="29992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ELMo</a:t>
            </a:r>
            <a:r>
              <a:rPr lang="en-US" dirty="0"/>
              <a:t> showed that we could get significantly better performance by using a bi-directional language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GPT1 showed we can get good performance by using a transformer with a language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Finally, in 2018, BERT convinced many researchers that a bi-directional transformer could get outstanding performance.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DA79-3E96-4302-825F-8A5D092ABC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77EA4-0487-4A7C-8626-CD4809CC4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57193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D8955-0417-4CD3-AA95-B3710F4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12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448ED-79FC-4245-BAEA-683B6520B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Transformers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341D-BC5D-4B9A-9A5F-102E18B137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8C3BC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Transfer Learning for NLP: T5 and Beyond</a:t>
            </a:r>
            <a:r>
              <a:rPr lang="en-US" dirty="0">
                <a:solidFill>
                  <a:srgbClr val="C8C3BC"/>
                </a:solidFill>
                <a:latin typeface="Roboto" panose="02000000000000000000" pitchFamily="2" charset="0"/>
              </a:rPr>
              <a:t> at Montreal Institute for Learning Algorithms </a:t>
            </a:r>
            <a:r>
              <a:rPr lang="en-US" b="0" i="0" dirty="0">
                <a:solidFill>
                  <a:srgbClr val="C8C3BC"/>
                </a:solidFill>
                <a:effectLst/>
                <a:latin typeface="Roboto" panose="02000000000000000000" pitchFamily="2" charset="0"/>
              </a:rPr>
              <a:t>Tea Talk &amp; Spotify Research Seminar, 2020.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A9A35-7CED-4285-A2D3-0C3ADD9DF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30" y="1144988"/>
            <a:ext cx="7140540" cy="30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0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D8955-0417-4CD3-AA95-B3710F4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13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448ED-79FC-4245-BAEA-683B6520B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 err="1"/>
              <a:t>SQuAD</a:t>
            </a:r>
            <a:r>
              <a:rPr lang="en-US" dirty="0"/>
              <a:t> Exact Match score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341D-BC5D-4B9A-9A5F-102E18B137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Source: https://paperswithcode.com/sota/question-answering-on-squad11-dev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C3460-2F87-4251-9581-17C311EF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62" y="772249"/>
            <a:ext cx="4863676" cy="35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1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0F411-A5CC-4E03-8799-62356714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AE3A3E-8C02-45ED-972C-63A33FAA7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Transformers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065E2D-EA79-4F6A-900E-397E9DF8FD9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8C3BC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 Transfer Learning for NLP: T5 and Beyond</a:t>
            </a:r>
            <a:r>
              <a:rPr lang="en-US" dirty="0">
                <a:solidFill>
                  <a:srgbClr val="C8C3BC"/>
                </a:solidFill>
                <a:latin typeface="Roboto" panose="02000000000000000000" pitchFamily="2" charset="0"/>
              </a:rPr>
              <a:t> at Montreal Institute for Learning Algorithms Tea Talk &amp; Spotify Research Seminar, 2020</a:t>
            </a:r>
            <a:r>
              <a:rPr lang="en-US" b="0" i="0" dirty="0">
                <a:solidFill>
                  <a:srgbClr val="C8C3BC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3E5674-2D2B-44F7-971D-36217EB3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835" y="942162"/>
            <a:ext cx="6209530" cy="35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23A3D-8FE3-4E73-9E1B-851AC4A1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15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86657-110A-4436-9C56-1EE67E66A9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0A9EE-1424-40F4-A1FD-AB74E9C93D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Exploring Transfer Learning with T5: the Text-To-Text Transfer Transformer from Google Brain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1591B-93DC-4E17-A1CA-613B58D61FD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78859" y="4679757"/>
            <a:ext cx="5958045" cy="274637"/>
          </a:xfrm>
        </p:spPr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hlinkClick r:id="rId3"/>
              </a:rPr>
              <a:t>https://ai.googleblog.com/2020/02/exploring-transfer-learning-with-t5.html</a:t>
            </a:r>
            <a:r>
              <a:rPr lang="de-DE" dirty="0"/>
              <a:t> (</a:t>
            </a:r>
            <a:r>
              <a:rPr lang="en-US" b="0" i="0" dirty="0">
                <a:effectLst/>
                <a:latin typeface="Roboto" panose="02000000000000000000" pitchFamily="2" charset="0"/>
              </a:rPr>
              <a:t>February, 2020)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E02FE0-B665-4EC7-A1C9-686D46A95B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00" y="1722246"/>
            <a:ext cx="609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2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6BC1C-0C4D-4982-B553-BA9AEE59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5953A-BFA2-4481-BA8F-BD67D75C9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914400"/>
            <a:ext cx="8226000" cy="2990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T5 Model implemented by </a:t>
            </a:r>
            <a:r>
              <a:rPr lang="en-US" dirty="0" err="1"/>
              <a:t>Raffel</a:t>
            </a:r>
            <a:r>
              <a:rPr lang="en-US" dirty="0"/>
              <a:t> et al. (2020) at Google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Sequence-to-Sequence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BERT encoder-decoder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C4 Dataset for pretraining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T5 was introduced with five pre-trained models </a:t>
            </a:r>
          </a:p>
          <a:p>
            <a:pPr marL="800100" lvl="1" indent="-285750"/>
            <a:r>
              <a:rPr lang="en-US" dirty="0"/>
              <a:t>Small (60 million parameters)</a:t>
            </a:r>
          </a:p>
          <a:p>
            <a:pPr marL="800100" lvl="1" indent="-285750"/>
            <a:r>
              <a:rPr lang="en-US" dirty="0"/>
              <a:t>Base(220 million parameters)</a:t>
            </a:r>
          </a:p>
          <a:p>
            <a:pPr marL="800100" lvl="1" indent="-285750"/>
            <a:r>
              <a:rPr lang="en-US" dirty="0"/>
              <a:t>Large(770 million parameters)</a:t>
            </a:r>
          </a:p>
          <a:p>
            <a:pPr marL="800100" lvl="1" indent="-285750"/>
            <a:r>
              <a:rPr lang="en-US" dirty="0"/>
              <a:t>3B(3 billion parameters)</a:t>
            </a:r>
          </a:p>
          <a:p>
            <a:pPr marL="800100" lvl="1" indent="-285750"/>
            <a:r>
              <a:rPr lang="en-US" dirty="0"/>
              <a:t>11B(11 billion parameters)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DA79-3E96-4302-825F-8A5D092ABC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77EA4-0487-4A7C-8626-CD4809CC4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348938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D8955-0417-4CD3-AA95-B3710F4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17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448ED-79FC-4245-BAEA-683B6520B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Model - BERT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341D-BC5D-4B9A-9A5F-102E18B137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Source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dirty="0">
                <a:solidFill>
                  <a:srgbClr val="0033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Illustrated Transformer – Jay </a:t>
            </a:r>
            <a:r>
              <a:rPr lang="en-US" dirty="0" err="1">
                <a:solidFill>
                  <a:srgbClr val="0033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Alammar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Visualizing machine learning one concept at a time. (jalammar.github.io)</a:t>
            </a:r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DE5E5-14E6-4465-9587-11B30510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8" y="675001"/>
            <a:ext cx="6676089" cy="37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0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628866-4783-42B3-9FFF-3462688EE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49"/>
          <a:stretch/>
        </p:blipFill>
        <p:spPr>
          <a:xfrm>
            <a:off x="659213" y="679420"/>
            <a:ext cx="7888087" cy="378465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3FEE1-A640-4F94-BFA5-333F0220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59FF755-3AE7-4E9F-878A-ED88AE2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0" y="288413"/>
            <a:ext cx="8097750" cy="348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Common Crawl Web Extracted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B2A-2BE1-4DA3-BBD6-B7052D3EA1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Colin </a:t>
            </a:r>
            <a:r>
              <a:rPr lang="en-US" sz="1000" b="1" i="0" dirty="0" err="1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Raffel</a:t>
            </a:r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Answering Questions by Querying the Implicit Knowledge Base Inside T5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 at AKBC 2020 Unstructured and Structured Knowledge Bases Workshop, 2020.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43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3FEE1-A640-4F94-BFA5-333F0220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59FF755-3AE7-4E9F-878A-ED88AE2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0" y="288413"/>
            <a:ext cx="8097750" cy="348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Colossal Clean Crawled Corpus (C4)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B2A-2BE1-4DA3-BBD6-B7052D3EA1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Colin </a:t>
            </a:r>
            <a:r>
              <a:rPr lang="en-US" sz="1000" b="1" i="0" dirty="0" err="1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Raffel</a:t>
            </a:r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Answering Questions by Querying the Implicit Knowledge Base Inside T5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 at AKBC 2020 Unstructured and Structured Knowledge Bases Workshop, 2020.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40D0D-20D5-497D-A5FC-A70C0DBF6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675311"/>
            <a:ext cx="7667470" cy="37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2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68313" y="1070282"/>
            <a:ext cx="4140263" cy="2820677"/>
          </a:xfrm>
        </p:spPr>
        <p:txBody>
          <a:bodyPr anchor="ctr"/>
          <a:lstStyle/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Intro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RDF and SPARQL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Transformers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T5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Our Model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Samples</a:t>
            </a:r>
          </a:p>
          <a:p>
            <a:pPr marL="285750" indent="-285750">
              <a:buClr>
                <a:srgbClr val="FF7C00"/>
              </a:buClr>
              <a:buFont typeface="Wingdings" panose="05000000000000000000" pitchFamily="2" charset="2"/>
              <a:buChar char="§"/>
            </a:pPr>
            <a:r>
              <a:rPr lang="en-US" dirty="0"/>
              <a:t>Q&amp;A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460799" y="369904"/>
            <a:ext cx="8226000" cy="518588"/>
          </a:xfrm>
        </p:spPr>
        <p:txBody>
          <a:bodyPr/>
          <a:lstStyle/>
          <a:p>
            <a:r>
              <a:rPr lang="de-DE" dirty="0">
                <a:solidFill>
                  <a:srgbClr val="FF7900"/>
                </a:solidFill>
              </a:rPr>
              <a:t>Agenda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de-DE" dirty="0">
                <a:solidFill>
                  <a:srgbClr val="A5A5A5"/>
                </a:solidFill>
              </a:rPr>
              <a:t>TU Ilmenau</a:t>
            </a:r>
          </a:p>
        </p:txBody>
      </p:sp>
    </p:spTree>
    <p:extLst>
      <p:ext uri="{BB962C8B-B14F-4D97-AF65-F5344CB8AC3E}">
        <p14:creationId xmlns:p14="http://schemas.microsoft.com/office/powerpoint/2010/main" val="359740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3FEE1-A640-4F94-BFA5-333F0220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59FF755-3AE7-4E9F-878A-ED88AE2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0" y="288413"/>
            <a:ext cx="8097750" cy="348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Colossal Clean Crawled Corpus (C4)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B2A-2BE1-4DA3-BBD6-B7052D3EA1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Colin </a:t>
            </a:r>
            <a:r>
              <a:rPr lang="en-US" sz="1000" b="1" i="0" dirty="0" err="1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Raffel</a:t>
            </a:r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Answering Questions by Querying the Implicit Knowledge Base Inside T5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 at AKBC 2020 Unstructured and Structured Knowledge Bases Workshop, 2020.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607E-14B0-4C54-AC13-6D466C7AC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09" y="740234"/>
            <a:ext cx="6079582" cy="36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D8955-0417-4CD3-AA95-B3710F4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21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448ED-79FC-4245-BAEA-683B6520B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Pre-Training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341D-BC5D-4B9A-9A5F-102E18B137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Source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000" dirty="0"/>
              <a:t>Exploring Transfer Learning with T5: the Text-To-Text Transfer Transformer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65C29-6FF4-489C-98C5-D7B477F9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39" y="1085721"/>
            <a:ext cx="7643522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D8955-0417-4CD3-AA95-B3710F4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22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448ED-79FC-4245-BAEA-683B6520B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/>
              <a:t>Different Approaches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341D-BC5D-4B9A-9A5F-102E18B137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Source</a:t>
            </a:r>
            <a:r>
              <a:rPr lang="en-US" b="0" i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000"/>
              <a:t>Exploring Transfer Learning with T5: the Text-To-Text Transfer Transformer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6B925-2B23-498A-AC58-7FE2EA595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55"/>
          <a:stretch/>
        </p:blipFill>
        <p:spPr>
          <a:xfrm>
            <a:off x="0" y="1082394"/>
            <a:ext cx="9001731" cy="29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4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3FEE1-A640-4F94-BFA5-333F0220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59FF755-3AE7-4E9F-878A-ED88AE2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0" y="288413"/>
            <a:ext cx="8097750" cy="348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T5 Models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B2A-2BE1-4DA3-BBD6-B7052D3EA1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Source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000" dirty="0"/>
              <a:t>Exploring Transfer Learning with T5: the Text-To-Text Transfer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42534-D21E-4CB3-9527-44759008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48" y="1354186"/>
            <a:ext cx="5709303" cy="24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3FEE1-A640-4F94-BFA5-333F0220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59FF755-3AE7-4E9F-878A-ED88AE2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0" y="288413"/>
            <a:ext cx="8097750" cy="348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B2A-2BE1-4DA3-BBD6-B7052D3EA17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Colin </a:t>
            </a:r>
            <a:r>
              <a:rPr lang="en-US" sz="1000" b="1" i="0" dirty="0" err="1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Raffel</a:t>
            </a:r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Answering Questions by Querying the Implicit Knowledge Base Inside T5</a:t>
            </a:r>
            <a:r>
              <a:rPr lang="en-US" sz="1000" b="0" i="0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</a:rPr>
              <a:t> at AKBC 2020 Unstructured and Structured Knowledge Bases Workshop, 2020.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DE4DD-EFE4-4E56-AB0B-4781CCD5A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6" y="861933"/>
            <a:ext cx="7503368" cy="32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EC566-0C7E-452B-B671-0D585A0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600" y="4680550"/>
            <a:ext cx="66126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5F1F6-FAF5-4FB1-AF65-F96678AC0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08" y="1635124"/>
            <a:ext cx="4047699" cy="25511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58"/>
                </a:solidFill>
              </a:rPr>
              <a:t>LC-</a:t>
            </a:r>
            <a:r>
              <a:rPr lang="en-US" dirty="0" err="1">
                <a:solidFill>
                  <a:srgbClr val="003358"/>
                </a:solidFill>
              </a:rPr>
              <a:t>QuAD</a:t>
            </a:r>
            <a:r>
              <a:rPr lang="en-US" dirty="0">
                <a:solidFill>
                  <a:srgbClr val="003358"/>
                </a:solidFill>
              </a:rPr>
              <a:t> v2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58"/>
                </a:solidFill>
              </a:rPr>
              <a:t>T5Tokenizer - Sentence Piece 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"translate English to </a:t>
            </a:r>
            <a:r>
              <a:rPr lang="en-US" i="1" dirty="0" err="1"/>
              <a:t>Sparql</a:t>
            </a:r>
            <a:r>
              <a:rPr lang="en-US" i="1" dirty="0"/>
              <a:t>: " prefix</a:t>
            </a:r>
            <a:endParaRPr lang="en-US" i="1" dirty="0">
              <a:solidFill>
                <a:srgbClr val="00335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3358"/>
                </a:solidFill>
              </a:rPr>
              <a:t>AdamW</a:t>
            </a:r>
            <a:r>
              <a:rPr lang="en-US" dirty="0">
                <a:solidFill>
                  <a:srgbClr val="003358"/>
                </a:solidFill>
              </a:rPr>
              <a:t>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58"/>
                </a:solidFill>
              </a:rPr>
              <a:t>After pre-training</a:t>
            </a:r>
          </a:p>
          <a:p>
            <a:pPr marL="800100" lvl="1" indent="-285750"/>
            <a:r>
              <a:rPr lang="en-US" sz="1600" dirty="0">
                <a:solidFill>
                  <a:srgbClr val="003358"/>
                </a:solidFill>
              </a:rPr>
              <a:t>250MB model based on T5-Small </a:t>
            </a:r>
          </a:p>
          <a:p>
            <a:pPr marL="800100" lvl="1" indent="-285750"/>
            <a:r>
              <a:rPr lang="en-US" sz="1600" dirty="0">
                <a:solidFill>
                  <a:srgbClr val="003358"/>
                </a:solidFill>
              </a:rPr>
              <a:t>850MB model based on T5-Base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3358"/>
              </a:solidFill>
            </a:endParaRPr>
          </a:p>
        </p:txBody>
      </p:sp>
      <p:pic>
        <p:nvPicPr>
          <p:cNvPr id="2050" name="Picture 2" descr="Query GeoNetwork with SPARQL - GeoCat B.V.">
            <a:extLst>
              <a:ext uri="{FF2B5EF4-FFF2-40B4-BE49-F238E27FC236}">
                <a16:creationId xmlns:a16="http://schemas.microsoft.com/office/drawing/2014/main" id="{A31FDF36-E670-48B0-B815-33919F45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7493" y="1508311"/>
            <a:ext cx="3120414" cy="1950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E9402-306D-4961-98BC-88EA69235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12" y="753428"/>
            <a:ext cx="8226000" cy="671512"/>
          </a:xfrm>
        </p:spPr>
        <p:txBody>
          <a:bodyPr>
            <a:normAutofit/>
          </a:bodyPr>
          <a:lstStyle/>
          <a:p>
            <a:r>
              <a:rPr lang="en-US" dirty="0"/>
              <a:t>Fine-Tuning T5 for SPAQL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89293-ED7D-4EAB-BE70-897403CC7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600" y="234841"/>
            <a:ext cx="8226000" cy="518588"/>
          </a:xfrm>
        </p:spPr>
        <p:txBody>
          <a:bodyPr>
            <a:normAutofit/>
          </a:bodyPr>
          <a:lstStyle/>
          <a:p>
            <a:r>
              <a:rPr lang="en-US" dirty="0"/>
              <a:t>Our 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4AE312-F1D9-4CA3-93FE-5D7E1A2287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78859" y="4679757"/>
            <a:ext cx="5430005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Fußzeile </a:t>
            </a:r>
          </a:p>
        </p:txBody>
      </p:sp>
      <p:pic>
        <p:nvPicPr>
          <p:cNvPr id="8" name="Picture 2" descr="Query GeoNetwork with SPARQL - GeoCat B.V.">
            <a:extLst>
              <a:ext uri="{FF2B5EF4-FFF2-40B4-BE49-F238E27FC236}">
                <a16:creationId xmlns:a16="http://schemas.microsoft.com/office/drawing/2014/main" id="{1BF30EC6-F61B-4573-BB24-8E9A6985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9893" y="1660711"/>
            <a:ext cx="3120414" cy="1950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Query GeoNetwork with SPARQL - GeoCat B.V.">
            <a:extLst>
              <a:ext uri="{FF2B5EF4-FFF2-40B4-BE49-F238E27FC236}">
                <a16:creationId xmlns:a16="http://schemas.microsoft.com/office/drawing/2014/main" id="{D2B89B23-F35A-4B45-8DFA-5014F770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1085" y="1821903"/>
            <a:ext cx="3120414" cy="1950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66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EC566-0C7E-452B-B671-0D585A0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E9402-306D-4961-98BC-88EA692350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89293-ED7D-4EAB-BE70-897403CC7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is all you need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4AE312-F1D9-4CA3-93FE-5D7E1A2287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7F0F3A-689D-4005-A54D-9791BD3D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66" y="1867750"/>
            <a:ext cx="1545583" cy="14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6F37F-A96B-480A-9777-FDF6F265B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2" r="14161"/>
          <a:stretch/>
        </p:blipFill>
        <p:spPr>
          <a:xfrm>
            <a:off x="2934807" y="1867752"/>
            <a:ext cx="1710935" cy="1427972"/>
          </a:xfrm>
          <a:prstGeom prst="rect">
            <a:avLst/>
          </a:prstGeom>
        </p:spPr>
      </p:pic>
      <p:pic>
        <p:nvPicPr>
          <p:cNvPr id="1026" name="Picture 2" descr="Add Google Colab icon! · Issue #3313 · simple-icons/simple ...">
            <a:extLst>
              <a:ext uri="{FF2B5EF4-FFF2-40B4-BE49-F238E27FC236}">
                <a16:creationId xmlns:a16="http://schemas.microsoft.com/office/drawing/2014/main" id="{63800EF2-F7F4-40E7-B837-60469BD5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42" y="1877739"/>
            <a:ext cx="1435202" cy="14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ights &amp;amp; Biases – Developer tools for ML">
            <a:extLst>
              <a:ext uri="{FF2B5EF4-FFF2-40B4-BE49-F238E27FC236}">
                <a16:creationId xmlns:a16="http://schemas.microsoft.com/office/drawing/2014/main" id="{C72109B3-05FC-4F70-8B78-01469089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44" y="1864135"/>
            <a:ext cx="1435202" cy="143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LC-</a:t>
            </a:r>
            <a:r>
              <a:rPr lang="en-US" dirty="0" err="1"/>
              <a:t>QuAD</a:t>
            </a:r>
            <a:r>
              <a:rPr lang="en-US" dirty="0"/>
              <a:t> v2.0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English Question Text and its equivalent </a:t>
            </a:r>
            <a:r>
              <a:rPr lang="en-US" sz="1600" dirty="0" err="1"/>
              <a:t>Wikidata</a:t>
            </a:r>
            <a:r>
              <a:rPr lang="en-US" sz="1600" dirty="0"/>
              <a:t> SPARQL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Include Paraphrased question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Contains "template" and other properties that we did not 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Replace Brace with Brackets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Convert </a:t>
            </a:r>
            <a:r>
              <a:rPr lang="en-US" sz="1600" dirty="0" err="1"/>
              <a:t>WikiData</a:t>
            </a:r>
            <a:r>
              <a:rPr lang="en-US" sz="1600" dirty="0"/>
              <a:t> P-IDs and Q-IDs to </a:t>
            </a:r>
            <a:r>
              <a:rPr lang="en-US" sz="1600" dirty="0" err="1"/>
              <a:t>english</a:t>
            </a:r>
            <a:r>
              <a:rPr lang="en-US" sz="1600" dirty="0"/>
              <a:t> vocabularies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48148 records after preprocessing (24074 records original)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38586 training data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9562 test data</a:t>
            </a:r>
          </a:p>
        </p:txBody>
      </p:sp>
    </p:spTree>
    <p:extLst>
      <p:ext uri="{BB962C8B-B14F-4D97-AF65-F5344CB8AC3E}">
        <p14:creationId xmlns:p14="http://schemas.microsoft.com/office/powerpoint/2010/main" val="201243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Sample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87C1-43EE-44FA-9034-E5B68DF4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8" y="1142876"/>
            <a:ext cx="7637404" cy="32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Sample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7B5A5-821F-4701-8193-98BCC61A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" y="1089184"/>
            <a:ext cx="9144000" cy="33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909F-A0F7-44A5-8D58-DAB915FB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5217-4C87-4AB6-8A6A-F78716D9B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113" y="1351537"/>
            <a:ext cx="8233200" cy="2754724"/>
          </a:xfrm>
        </p:spPr>
        <p:txBody>
          <a:bodyPr numCol="1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this study we present a model, which generates SPARQL queries based on the input question given to the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Text-to-SPARQL model is a transformer encoder-decoder based architecture, pre-trained for translation task on the Google Brain T5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applied two models’ sizes based on the Seq2Seq Hugging Face T5 Transformer framework by utilizing NVIDIA GPUs.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06788-AB94-44B3-B68B-91D7077812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423BE-7BFE-43A7-9ACE-3EF0A0B6CD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5F5799-9BC8-4E1D-B7E7-337B12B1DB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70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KDWD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Dataset from </a:t>
            </a:r>
            <a:r>
              <a:rPr lang="en-US" sz="1600" dirty="0" err="1"/>
              <a:t>Kensho</a:t>
            </a:r>
            <a:r>
              <a:rPr lang="en-US" sz="1600" dirty="0"/>
              <a:t> R&amp;D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4 Gigabytes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Contains </a:t>
            </a:r>
            <a:r>
              <a:rPr lang="en-US" sz="1600" dirty="0" err="1"/>
              <a:t>WikiData</a:t>
            </a:r>
            <a:r>
              <a:rPr lang="en-US" sz="1600" dirty="0"/>
              <a:t> properties and items labels and their Q-ID and P-IDs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https://www.kaggle.com/kenshoresearch/kdwd-wikidata-small-ontology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7D61D-73C7-44D9-A292-77A5E4345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09"/>
          <a:stretch/>
        </p:blipFill>
        <p:spPr>
          <a:xfrm>
            <a:off x="862530" y="2765778"/>
            <a:ext cx="6995766" cy="16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QALD9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DBPedia</a:t>
            </a:r>
            <a:r>
              <a:rPr lang="en-US" sz="1400" dirty="0"/>
              <a:t> only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(+) Supports multiple languages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(+) Properties are not encoded by P-ID/Q-IDs (queries more readable for humans also for LM)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(-) Quantity of the data, less than a thousand records (not suitable for a deep learning study)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4BA21-B479-4475-ACE2-CB3C24B5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4" y="2495089"/>
            <a:ext cx="3979466" cy="197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A67D3-908E-4E75-98A0-50759E504FAC}"/>
              </a:ext>
            </a:extLst>
          </p:cNvPr>
          <p:cNvSpPr txBox="1"/>
          <p:nvPr/>
        </p:nvSpPr>
        <p:spPr>
          <a:xfrm>
            <a:off x="417600" y="2481858"/>
            <a:ext cx="4576396" cy="18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Essential preprocessing step to reduce queries length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Created a small dictionary of all common referenced URIs and used them as prefixes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kurtosis: 11.8 to 18.0 skew: 3.1 to 4.0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Max char length:  461 to 388 std: 61.7 to 49.9</a:t>
            </a:r>
          </a:p>
        </p:txBody>
      </p:sp>
    </p:spTree>
    <p:extLst>
      <p:ext uri="{BB962C8B-B14F-4D97-AF65-F5344CB8AC3E}">
        <p14:creationId xmlns:p14="http://schemas.microsoft.com/office/powerpoint/2010/main" val="2077630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– QALD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Prefix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68B4C-2DD6-410E-B00D-E80958D45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5"/>
          <a:stretch/>
        </p:blipFill>
        <p:spPr>
          <a:xfrm>
            <a:off x="2581838" y="1134006"/>
            <a:ext cx="3858720" cy="325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3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– QALD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Data Sample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2A2AF03-835F-49DA-B352-C1472D93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1" t="14202" r="7030" b="9000"/>
          <a:stretch/>
        </p:blipFill>
        <p:spPr>
          <a:xfrm>
            <a:off x="1582309" y="1133287"/>
            <a:ext cx="5788549" cy="3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4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EC566-0C7E-452B-B671-0D585A0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E9402-306D-4961-98BC-88EA692350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89293-ED7D-4EAB-BE70-897403CC7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113" y="753427"/>
            <a:ext cx="8226000" cy="3508471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Tesla K80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11441MiB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FP16 mixed-precision =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 T5-small in more than 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 T5-base model in about 6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FP16 mixed-precision =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 T5-small in 50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 T5-base model in 2 hours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4AE312-F1D9-4CA3-93FE-5D7E1A2287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60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 4807 training steps and 8 batch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31% Training Loss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23% Validation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 over-fitting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Our aim was to make the validation loss as low as possible</a:t>
            </a:r>
          </a:p>
        </p:txBody>
      </p:sp>
    </p:spTree>
    <p:extLst>
      <p:ext uri="{BB962C8B-B14F-4D97-AF65-F5344CB8AC3E}">
        <p14:creationId xmlns:p14="http://schemas.microsoft.com/office/powerpoint/2010/main" val="2613826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BLEU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BLEU scores calculate the number of n-grams in common between the predicted translation and the gold standard.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Comparing BLEU scores is more complex than it should be.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fine-tuning we got 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6.45 </a:t>
            </a:r>
            <a:r>
              <a:rPr lang="en-US" sz="1600" dirty="0" err="1"/>
              <a:t>SacreBLEU</a:t>
            </a:r>
            <a:r>
              <a:rPr lang="en-US" sz="1600" dirty="0"/>
              <a:t> score for Base model 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5.95 for the Small model</a:t>
            </a:r>
          </a:p>
        </p:txBody>
      </p:sp>
    </p:spTree>
    <p:extLst>
      <p:ext uri="{BB962C8B-B14F-4D97-AF65-F5344CB8AC3E}">
        <p14:creationId xmlns:p14="http://schemas.microsoft.com/office/powerpoint/2010/main" val="339475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2143-F620-4171-920B-D2825ED9B5D1}"/>
              </a:ext>
            </a:extLst>
          </p:cNvPr>
          <p:cNvSpPr txBox="1"/>
          <p:nvPr/>
        </p:nvSpPr>
        <p:spPr>
          <a:xfrm>
            <a:off x="417600" y="1169619"/>
            <a:ext cx="8277026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Using </a:t>
            </a:r>
            <a:r>
              <a:rPr lang="en-US" sz="1600" dirty="0" err="1"/>
              <a:t>BERTScore</a:t>
            </a:r>
            <a:r>
              <a:rPr lang="en-US" sz="1600" dirty="0"/>
              <a:t>, we leveraged the pre-trained contextual embeddings from BERT and match words in candidate and reference sentences by cosine similarity.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BERTScore</a:t>
            </a:r>
            <a:r>
              <a:rPr lang="en-US" sz="1600" dirty="0"/>
              <a:t> measures precision, recall, and F1 measure, which can help evaluate different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This approach provides better evaluation for sentences that use synonyms or similar words.</a:t>
            </a:r>
          </a:p>
        </p:txBody>
      </p:sp>
    </p:spTree>
    <p:extLst>
      <p:ext uri="{BB962C8B-B14F-4D97-AF65-F5344CB8AC3E}">
        <p14:creationId xmlns:p14="http://schemas.microsoft.com/office/powerpoint/2010/main" val="1909181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12" y="753428"/>
            <a:ext cx="4039295" cy="671512"/>
          </a:xfrm>
        </p:spPr>
        <p:txBody>
          <a:bodyPr anchor="ctr"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C2392-5DCB-443E-912F-8C5A9E4B5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37D1CF-0D69-4E4B-BF92-7BF45A11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0" y="2172562"/>
            <a:ext cx="3833084" cy="10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5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12" y="753428"/>
            <a:ext cx="4039295" cy="671512"/>
          </a:xfrm>
        </p:spPr>
        <p:txBody>
          <a:bodyPr anchor="ctr"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C2392-5DCB-443E-912F-8C5A9E4B5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5A6DEB-D5F0-4728-B98B-D09EC07C96A9}"/>
              </a:ext>
            </a:extLst>
          </p:cNvPr>
          <p:cNvSpPr txBox="1">
            <a:spLocks/>
          </p:cNvSpPr>
          <p:nvPr/>
        </p:nvSpPr>
        <p:spPr>
          <a:xfrm>
            <a:off x="4716463" y="752807"/>
            <a:ext cx="4039295" cy="6715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DBPedia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37D1CF-0D69-4E4B-BF92-7BF45A11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0" y="2172562"/>
            <a:ext cx="3833084" cy="1087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FCFB65-62E1-4F7C-836F-B915520B5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62" y="2078547"/>
            <a:ext cx="3513137" cy="14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1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909F-A0F7-44A5-8D58-DAB915FB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5217-4C87-4AB6-8A6A-F78716D9B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424940"/>
            <a:ext cx="8233200" cy="3095440"/>
          </a:xfrm>
        </p:spPr>
        <p:txBody>
          <a:bodyPr numCol="1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RDF is a general method of describing data by defining relationships between data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around the existing Web standards: XML and URL (URI).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RDF enables effective data integration from multiple sources, detaching data from its schema.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multiple schemas to be applied, interlinked, queried as one and modified without changing the data instances.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06788-AB94-44B3-B68B-91D7077812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423BE-7BFE-43A7-9ACE-3EF0A0B6CD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RDF </a:t>
            </a:r>
            <a:r>
              <a:rPr lang="en-US" sz="1200" dirty="0"/>
              <a:t>(Resource Description Framework)</a:t>
            </a:r>
            <a:endParaRPr lang="en-US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5F5799-9BC8-4E1D-B7E7-337B12B1DB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492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C2392-5DCB-443E-912F-8C5A9E4B5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389A7D-113A-42E2-948F-A843E268C9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12" y="753428"/>
            <a:ext cx="8226000" cy="518588"/>
          </a:xfrm>
        </p:spPr>
        <p:txBody>
          <a:bodyPr/>
          <a:lstStyle/>
          <a:p>
            <a:r>
              <a:rPr lang="en-US" dirty="0" err="1"/>
              <a:t>QAmp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88E4A35-A046-422D-9B5F-E3405F87FD55}"/>
              </a:ext>
            </a:extLst>
          </p:cNvPr>
          <p:cNvSpPr txBox="1">
            <a:spLocks/>
          </p:cNvSpPr>
          <p:nvPr/>
        </p:nvSpPr>
        <p:spPr>
          <a:xfrm>
            <a:off x="4574112" y="757340"/>
            <a:ext cx="4332496" cy="5185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WQAqua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ECF1B-F8B9-4F96-A580-2C3FBAB143DF}"/>
              </a:ext>
            </a:extLst>
          </p:cNvPr>
          <p:cNvSpPr txBox="1"/>
          <p:nvPr/>
        </p:nvSpPr>
        <p:spPr>
          <a:xfrm>
            <a:off x="417600" y="1495461"/>
            <a:ext cx="3705992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LC-</a:t>
            </a:r>
            <a:r>
              <a:rPr lang="en-US" sz="1600" dirty="0" err="1"/>
              <a:t>QuAD</a:t>
            </a:r>
            <a:r>
              <a:rPr lang="en-US" sz="1600" dirty="0"/>
              <a:t> </a:t>
            </a:r>
            <a:r>
              <a:rPr lang="en-US" sz="1600" dirty="0" err="1"/>
              <a:t>DBPedia</a:t>
            </a:r>
            <a:br>
              <a:rPr lang="en-US" sz="1600" dirty="0"/>
            </a:br>
            <a:r>
              <a:rPr lang="en-US" sz="1600" dirty="0"/>
              <a:t>QALD9 Only for Benchmarking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Unsupervised message-passing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A0101-CFD4-4563-9C2D-077BA07D1699}"/>
              </a:ext>
            </a:extLst>
          </p:cNvPr>
          <p:cNvSpPr txBox="1"/>
          <p:nvPr/>
        </p:nvSpPr>
        <p:spPr>
          <a:xfrm>
            <a:off x="4574112" y="1495461"/>
            <a:ext cx="4332496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2021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Monument dataset + LC-</a:t>
            </a:r>
            <a:r>
              <a:rPr lang="en-US" sz="1600" dirty="0" err="1"/>
              <a:t>QuAD</a:t>
            </a:r>
            <a:r>
              <a:rPr lang="en-US" sz="1600" dirty="0"/>
              <a:t> + DBNQA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894,499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2-layer LSTMs, ConvS2S 15-layer, </a:t>
            </a:r>
            <a:r>
              <a:rPr lang="en-US" sz="1600" dirty="0" err="1"/>
              <a:t>FairSEQ</a:t>
            </a:r>
            <a:r>
              <a:rPr lang="en-US" sz="1600" dirty="0"/>
              <a:t>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 GPUs</a:t>
            </a:r>
          </a:p>
        </p:txBody>
      </p:sp>
    </p:spTree>
    <p:extLst>
      <p:ext uri="{BB962C8B-B14F-4D97-AF65-F5344CB8AC3E}">
        <p14:creationId xmlns:p14="http://schemas.microsoft.com/office/powerpoint/2010/main" val="177996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1E17C-80FD-4AF8-81F3-037DFF33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49287"/>
            <a:ext cx="9108629" cy="15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5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C2BFF-0C72-4813-AE75-02CC114B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" y="1788927"/>
            <a:ext cx="8982777" cy="15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27D8B-B105-410B-A960-27E649B9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1" y="1784592"/>
            <a:ext cx="8549637" cy="17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23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0D1FD-6EF6-4F58-8261-0171A76A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46429"/>
            <a:ext cx="9144000" cy="14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0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E0763-C128-4658-AC29-3E7FDDE8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13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06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- LC-</a:t>
            </a:r>
            <a:r>
              <a:rPr lang="en-US" dirty="0" err="1"/>
              <a:t>QuAD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7CC86-01DD-42FC-A67C-DFF6585B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893"/>
            <a:ext cx="9144000" cy="18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97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solidFill>
                  <a:srgbClr val="77A8D0"/>
                </a:solidFill>
                <a:latin typeface="Fira Sans" panose="020B0503050000020004" pitchFamily="34" charset="0"/>
              </a:rPr>
              <a:t>DBPedia</a:t>
            </a:r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 – QALD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3062A-CD6E-4E79-AD5B-AF65862C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654"/>
            <a:ext cx="9144000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0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solidFill>
                  <a:srgbClr val="77A8D0"/>
                </a:solidFill>
                <a:latin typeface="Fira Sans" panose="020B0503050000020004" pitchFamily="34" charset="0"/>
              </a:rPr>
              <a:t>DBPedia</a:t>
            </a:r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 – QALD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78874-7BBC-4A54-867D-D7C96A4C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50" y="1909619"/>
            <a:ext cx="8141326" cy="13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65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solidFill>
                  <a:srgbClr val="77A8D0"/>
                </a:solidFill>
                <a:latin typeface="Fira Sans" panose="020B0503050000020004" pitchFamily="34" charset="0"/>
              </a:rPr>
              <a:t>DBPedia</a:t>
            </a:r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 – QALD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AC931-FF6B-4337-97FF-24F9B95A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2" y="1907464"/>
            <a:ext cx="7890495" cy="1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5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909F-A0F7-44A5-8D58-DAB915FB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5217-4C87-4AB6-8A6A-F78716D9B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194388"/>
            <a:ext cx="8233200" cy="3195684"/>
          </a:xfrm>
        </p:spPr>
        <p:txBody>
          <a:bodyPr numCol="1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SPARQL is the standard query language.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for manipulating and retrieving information contained in RDF graphs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it needs </a:t>
            </a:r>
          </a:p>
          <a:p>
            <a:pPr marL="800100" lvl="1" indent="-285750">
              <a:lnSpc>
                <a:spcPct val="100000"/>
              </a:lnSpc>
            </a:pPr>
            <a:r>
              <a:rPr lang="en-US" sz="1600" dirty="0"/>
              <a:t>an understanding of the entities in the field to be queried </a:t>
            </a:r>
          </a:p>
          <a:p>
            <a:pPr marL="800100" lvl="1" indent="-285750">
              <a:lnSpc>
                <a:spcPct val="100000"/>
              </a:lnSpc>
            </a:pPr>
            <a:r>
              <a:rPr lang="en-US" sz="1600" dirty="0"/>
              <a:t>knowledge about the syntax and semantics of the language</a:t>
            </a:r>
          </a:p>
          <a:p>
            <a:pPr marL="800100" lvl="1" indent="-285750">
              <a:lnSpc>
                <a:spcPct val="100000"/>
              </a:lnSpc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That is why its application is commonly narrowed to a group of Semantic Web experts skilled in the query language.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To make it more accessible, researchers are working on ways to translate questions from natural language to SPARQL over the last years.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06788-AB94-44B3-B68B-91D7077812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423BE-7BFE-43A7-9ACE-3EF0A0B6CD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113" y="753428"/>
            <a:ext cx="8226000" cy="353477"/>
          </a:xfrm>
        </p:spPr>
        <p:txBody>
          <a:bodyPr/>
          <a:lstStyle/>
          <a:p>
            <a:r>
              <a:rPr lang="en-US" dirty="0"/>
              <a:t>SPARQL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5F5799-9BC8-4E1D-B7E7-337B12B1DB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291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69362-2793-40A1-AD39-ADF7B7B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03341-13F5-4529-A1F0-C3AEE7763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FC651-7218-4C0F-9BE4-9740AEA82B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solidFill>
                  <a:srgbClr val="77A8D0"/>
                </a:solidFill>
                <a:latin typeface="Fira Sans" panose="020B0503050000020004" pitchFamily="34" charset="0"/>
              </a:rPr>
              <a:t>DBPedia</a:t>
            </a:r>
            <a:r>
              <a:rPr lang="en-US" dirty="0">
                <a:solidFill>
                  <a:srgbClr val="77A8D0"/>
                </a:solidFill>
                <a:latin typeface="Fira Sans" panose="020B0503050000020004" pitchFamily="34" charset="0"/>
              </a:rPr>
              <a:t> – QALD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AB298-44EF-4FB5-A542-A117A77CA44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BC30F-E5FD-477C-9E08-5986A2B2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1804"/>
            <a:ext cx="9144000" cy="13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75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5C749-82CB-4112-8E86-34DBBB4E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51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2C86-B01A-498C-9680-4F89D1790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1929" y="1049983"/>
            <a:ext cx="6717890" cy="1176020"/>
          </a:xfrm>
        </p:spPr>
        <p:txBody>
          <a:bodyPr numCol="1" anchor="t"/>
          <a:lstStyle/>
          <a:p>
            <a:r>
              <a:rPr lang="en-US" sz="1400" dirty="0"/>
              <a:t>Our fine-tuned models and customized datasets are publicly available at this </a:t>
            </a:r>
            <a:r>
              <a:rPr lang="en-US" sz="1400" dirty="0" err="1"/>
              <a:t>huggingface</a:t>
            </a:r>
            <a:r>
              <a:rPr lang="en-US" sz="1400" dirty="0"/>
              <a:t>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https://huggingface.co/yazdipour/text-to-sparql-t5-small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https://huggingface.co/yazdipour/text-to-sparql-t5-small-qald9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E8219-DCDA-4D9F-8E6D-A906E2A01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501C-CE93-4D23-A0BF-02A34545CA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A082CC-943D-4BC0-8868-D4324345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8" y="1049983"/>
            <a:ext cx="1184243" cy="1176020"/>
          </a:xfrm>
          <a:prstGeom prst="rect">
            <a:avLst/>
          </a:prstGeom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, media, social, square icon">
            <a:extLst>
              <a:ext uri="{FF2B5EF4-FFF2-40B4-BE49-F238E27FC236}">
                <a16:creationId xmlns:a16="http://schemas.microsoft.com/office/drawing/2014/main" id="{BC3F4E87-F816-4BA5-A936-036131DDE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121" r="3201" b="3517"/>
          <a:stretch/>
        </p:blipFill>
        <p:spPr bwMode="auto">
          <a:xfrm>
            <a:off x="486738" y="2522557"/>
            <a:ext cx="1184243" cy="117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77114C-2B51-4250-9D29-73CBDA2D80EA}"/>
              </a:ext>
            </a:extLst>
          </p:cNvPr>
          <p:cNvSpPr txBox="1">
            <a:spLocks/>
          </p:cNvSpPr>
          <p:nvPr/>
        </p:nvSpPr>
        <p:spPr>
          <a:xfrm>
            <a:off x="1791929" y="2522558"/>
            <a:ext cx="6717890" cy="1176020"/>
          </a:xfrm>
          <a:prstGeom prst="rect">
            <a:avLst/>
          </a:prstGeom>
        </p:spPr>
        <p:txBody>
          <a:bodyPr lIns="0" tIns="0" rIns="0" bIns="0" numCol="1" spcCol="288000" anchor="ctr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codes needed to replicate all fine-tuning processes and use of the model are accessible from this public repository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https://github.com/yazdipour/text-to-sparql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https://github.com/yazdipour/text-to-sparql-development</a:t>
            </a:r>
          </a:p>
        </p:txBody>
      </p:sp>
    </p:spTree>
    <p:extLst>
      <p:ext uri="{BB962C8B-B14F-4D97-AF65-F5344CB8AC3E}">
        <p14:creationId xmlns:p14="http://schemas.microsoft.com/office/powerpoint/2010/main" val="1855545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5C749-82CB-4112-8E86-34DBBB4E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52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2C86-B01A-498C-9680-4F89D1790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66091"/>
            <a:ext cx="8233200" cy="3154833"/>
          </a:xfrm>
        </p:spPr>
        <p:txBody>
          <a:bodyPr numCol="1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Study on </a:t>
            </a:r>
            <a:r>
              <a:rPr lang="en-US" sz="1800" dirty="0" err="1"/>
              <a:t>DBPedia</a:t>
            </a:r>
            <a:r>
              <a:rPr lang="en-US" sz="1800" dirty="0"/>
              <a:t> only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Work on cleaner and bigger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Create a clean </a:t>
            </a:r>
            <a:r>
              <a:rPr lang="en-US" sz="1800" dirty="0" err="1"/>
              <a:t>DBPedia</a:t>
            </a:r>
            <a:r>
              <a:rPr lang="en-US" sz="1800" dirty="0"/>
              <a:t> dataset from LC-QUAD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Changing hyperparameters like different learning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Adding a layer of lemmatization to the end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or improve the finding strategy of properties in the </a:t>
            </a:r>
            <a:r>
              <a:rPr lang="en-US" sz="1800" dirty="0" err="1"/>
              <a:t>WikiData</a:t>
            </a:r>
            <a:r>
              <a:rPr lang="en-US" sz="1800" dirty="0"/>
              <a:t>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E8219-DCDA-4D9F-8E6D-A906E2A01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501C-CE93-4D23-A0BF-02A34545CA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498602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83FA9-7C11-B04D-BE6F-500EF6F49D2A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8112" y="183199"/>
            <a:ext cx="8226000" cy="578802"/>
          </a:xfrm>
        </p:spPr>
        <p:txBody>
          <a:bodyPr/>
          <a:lstStyle/>
          <a:p>
            <a:r>
              <a:rPr lang="de-DE" dirty="0"/>
              <a:t>Thank you for your attention</a:t>
            </a:r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381600" y="762001"/>
            <a:ext cx="8067675" cy="6715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solidFill>
                  <a:srgbClr val="003359"/>
                </a:solidFill>
                <a:hlinkClick r:id="rId3"/>
              </a:rPr>
              <a:t>shahriar.yazdipour@tu-ilmenau.de</a:t>
            </a:r>
            <a:endParaRPr lang="de-DE" sz="1400" dirty="0">
              <a:solidFill>
                <a:srgbClr val="003359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3359"/>
                </a:solidFill>
                <a:hlinkClick r:id="rId4"/>
              </a:rPr>
              <a:t>https://yazdipour.com</a:t>
            </a:r>
            <a:r>
              <a:rPr lang="de-DE" sz="1400" dirty="0">
                <a:solidFill>
                  <a:srgbClr val="003359"/>
                </a:solidFill>
              </a:rPr>
              <a:t> </a:t>
            </a:r>
          </a:p>
        </p:txBody>
      </p:sp>
      <p:sp>
        <p:nvSpPr>
          <p:cNvPr id="5" name="Rechteck 4"/>
          <p:cNvSpPr/>
          <p:nvPr/>
        </p:nvSpPr>
        <p:spPr>
          <a:xfrm>
            <a:off x="381600" y="1313004"/>
            <a:ext cx="8701440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400" b="1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Credits: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p. 1: Chris Liebold, p.2: iStockphoto.com/Creativeye99, p. 3/1 iStockphoto.com/Creativeye99 p. 3/2 Siemens AG, p. 16: Christian Meyer, p. 17: iStockphoto.com/Creativeye99, p. 20/1: Rüdiger Horn, p. 22: Nürnberg Luftbild/Hajo Dietz, p. 23/1: Thiemo Reindel, p. 23/2: </a:t>
            </a:r>
            <a:r>
              <a:rPr lang="de-DE" sz="350" dirty="0" err="1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hsf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350" dirty="0" err="1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studentenradio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e.V., p. 23/3: Christoph </a:t>
            </a:r>
            <a:r>
              <a:rPr lang="de-DE" sz="350" dirty="0" err="1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Gorke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p. 24/1: Thomas </a:t>
            </a:r>
            <a:r>
              <a:rPr lang="de-DE" sz="350" dirty="0" err="1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Golda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24/2: Johann </a:t>
            </a:r>
            <a:r>
              <a:rPr lang="de-DE" sz="350" dirty="0" err="1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Lembach</a:t>
            </a:r>
            <a:r>
              <a:rPr lang="de-DE" sz="350" dirty="0">
                <a:solidFill>
                  <a:srgbClr val="AAAAA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p. 25: helibild, alll others: Michael Reichel</a:t>
            </a:r>
            <a:endParaRPr lang="de-DE" sz="3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4CB35-3919-4004-B865-7C8C676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6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8DE72-477A-447E-AED2-EA2A6BE3BC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8E5458F-A9AC-4AD7-AE5B-529EBC663AF9}"/>
              </a:ext>
            </a:extLst>
          </p:cNvPr>
          <p:cNvSpPr txBox="1">
            <a:spLocks/>
          </p:cNvSpPr>
          <p:nvPr/>
        </p:nvSpPr>
        <p:spPr>
          <a:xfrm>
            <a:off x="438574" y="234841"/>
            <a:ext cx="7709771" cy="518589"/>
          </a:xfrm>
          <a:prstGeom prst="rect">
            <a:avLst/>
          </a:prstGeom>
        </p:spPr>
        <p:txBody>
          <a:bodyPr lIns="0" t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FF7C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6AAE790-1913-4240-B011-8F7E207D7571}"/>
              </a:ext>
            </a:extLst>
          </p:cNvPr>
          <p:cNvSpPr txBox="1">
            <a:spLocks/>
          </p:cNvSpPr>
          <p:nvPr/>
        </p:nvSpPr>
        <p:spPr>
          <a:xfrm>
            <a:off x="446087" y="753428"/>
            <a:ext cx="7709771" cy="671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SPARQL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9CC2B-20E8-48EC-9A6F-3A00F72D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68" y="1178481"/>
            <a:ext cx="5104506" cy="32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4CB35-3919-4004-B865-7C8C676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7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8DE72-477A-447E-AED2-EA2A6BE3BC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8E5458F-A9AC-4AD7-AE5B-529EBC663AF9}"/>
              </a:ext>
            </a:extLst>
          </p:cNvPr>
          <p:cNvSpPr txBox="1">
            <a:spLocks/>
          </p:cNvSpPr>
          <p:nvPr/>
        </p:nvSpPr>
        <p:spPr>
          <a:xfrm>
            <a:off x="438574" y="234841"/>
            <a:ext cx="7709771" cy="518589"/>
          </a:xfrm>
          <a:prstGeom prst="rect">
            <a:avLst/>
          </a:prstGeom>
        </p:spPr>
        <p:txBody>
          <a:bodyPr lIns="0" t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FF7C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6AAE790-1913-4240-B011-8F7E207D7571}"/>
              </a:ext>
            </a:extLst>
          </p:cNvPr>
          <p:cNvSpPr txBox="1">
            <a:spLocks/>
          </p:cNvSpPr>
          <p:nvPr/>
        </p:nvSpPr>
        <p:spPr>
          <a:xfrm>
            <a:off x="446087" y="753428"/>
            <a:ext cx="7709771" cy="671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SPARQL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49F87-4260-4E16-9084-F8B0EAF0C451}"/>
              </a:ext>
            </a:extLst>
          </p:cNvPr>
          <p:cNvSpPr txBox="1"/>
          <p:nvPr/>
        </p:nvSpPr>
        <p:spPr>
          <a:xfrm>
            <a:off x="2471278" y="1121976"/>
            <a:ext cx="40375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Returns names and emails of every person in the dataset: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0E9B51-416D-434C-89F3-FE524E2A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93" y="1629807"/>
            <a:ext cx="4037586" cy="28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4CB35-3919-4004-B865-7C8C676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t>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8DE72-477A-447E-AED2-EA2A6BE3BC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2ADF8-3842-40E6-BC1C-308BE518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8" y="1172496"/>
            <a:ext cx="6345148" cy="330606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8E5458F-A9AC-4AD7-AE5B-529EBC663AF9}"/>
              </a:ext>
            </a:extLst>
          </p:cNvPr>
          <p:cNvSpPr txBox="1">
            <a:spLocks/>
          </p:cNvSpPr>
          <p:nvPr/>
        </p:nvSpPr>
        <p:spPr>
          <a:xfrm>
            <a:off x="438574" y="234841"/>
            <a:ext cx="7709771" cy="518589"/>
          </a:xfrm>
          <a:prstGeom prst="rect">
            <a:avLst/>
          </a:prstGeom>
        </p:spPr>
        <p:txBody>
          <a:bodyPr lIns="0" t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FF7C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6AAE790-1913-4240-B011-8F7E207D7571}"/>
              </a:ext>
            </a:extLst>
          </p:cNvPr>
          <p:cNvSpPr txBox="1">
            <a:spLocks/>
          </p:cNvSpPr>
          <p:nvPr/>
        </p:nvSpPr>
        <p:spPr>
          <a:xfrm>
            <a:off x="446087" y="753428"/>
            <a:ext cx="7709771" cy="671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Wikidata</a:t>
            </a:r>
            <a:r>
              <a:rPr lang="en-US" dirty="0"/>
              <a:t> SPARQL</a:t>
            </a:r>
          </a:p>
        </p:txBody>
      </p:sp>
    </p:spTree>
    <p:extLst>
      <p:ext uri="{BB962C8B-B14F-4D97-AF65-F5344CB8AC3E}">
        <p14:creationId xmlns:p14="http://schemas.microsoft.com/office/powerpoint/2010/main" val="64159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6BC1C-0C4D-4982-B553-BA9AEE59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5953A-BFA2-4481-BA8F-BD67D75C9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801" y="1089329"/>
            <a:ext cx="8226000" cy="31514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TBSL </a:t>
            </a:r>
            <a:r>
              <a:rPr lang="en-US" dirty="0"/>
              <a:t>is a template-based query system that uses SPARQL to generate query structures that resemble the original query. </a:t>
            </a:r>
          </a:p>
          <a:p>
            <a:pPr marL="800100" lvl="1" indent="-285750"/>
            <a:r>
              <a:rPr lang="en-US" sz="1600" dirty="0"/>
              <a:t>It is commonly used to detect the existence of the entity and predicate clauses.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i="1" dirty="0"/>
              <a:t>SINA (Semantic interpretation of user queries for question answering)</a:t>
            </a:r>
            <a:r>
              <a:rPr lang="en-US" dirty="0"/>
              <a:t>, </a:t>
            </a:r>
          </a:p>
          <a:p>
            <a:pPr marL="800100" lvl="1" indent="-285750"/>
            <a:r>
              <a:rPr lang="en-US" sz="1600" dirty="0"/>
              <a:t>the SPARQL query is formulated through a knowledge base that explores the possibilities of resource matching. </a:t>
            </a:r>
          </a:p>
          <a:p>
            <a:pPr marL="800100" lvl="1" indent="-285750"/>
            <a:r>
              <a:rPr lang="en-US" sz="1600" dirty="0"/>
              <a:t>It is identified by a query type derived from predefined rules and resources linked using </a:t>
            </a:r>
            <a:r>
              <a:rPr lang="en-US" sz="1600" dirty="0" err="1"/>
              <a:t>DBpedia</a:t>
            </a:r>
            <a:r>
              <a:rPr lang="en-US" sz="1600" dirty="0"/>
              <a:t> Spotlight. </a:t>
            </a:r>
          </a:p>
          <a:p>
            <a:pPr marL="800100" lvl="1" indent="-285750"/>
            <a:r>
              <a:rPr lang="en-US" sz="1600" dirty="0"/>
              <a:t>uses a hidden Markov model to determine the most suitable resources for a user-supplied query from different datasets.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i="1" dirty="0"/>
              <a:t>SPARQL as a Foreign Language</a:t>
            </a:r>
            <a:r>
              <a:rPr lang="en-US" dirty="0"/>
              <a:t>, they used an LSTM encoding-decoder model to encode natural language.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DBDA79-3E96-4302-825F-8A5D092ABC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/>
              <a:t>Fußzeile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77EA4-0487-4A7C-8626-CD4809CC4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A68F3D-C910-457D-953B-A4D6765C64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113" y="753428"/>
            <a:ext cx="8226000" cy="335901"/>
          </a:xfrm>
        </p:spPr>
        <p:txBody>
          <a:bodyPr/>
          <a:lstStyle/>
          <a:p>
            <a:r>
              <a:rPr lang="en-US" dirty="0"/>
              <a:t>Text to SPARQL</a:t>
            </a:r>
          </a:p>
        </p:txBody>
      </p:sp>
    </p:spTree>
    <p:extLst>
      <p:ext uri="{BB962C8B-B14F-4D97-AF65-F5344CB8AC3E}">
        <p14:creationId xmlns:p14="http://schemas.microsoft.com/office/powerpoint/2010/main" val="323712132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U_Ilmenau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algn="l">
          <a:lnSpc>
            <a:spcPts val="2300"/>
          </a:lnSpc>
          <a:spcBef>
            <a:spcPts val="480"/>
          </a:spcBef>
          <a:defRPr sz="1600" b="1" spc="-5" dirty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TUI_16zu9_NEU" id="{AF46EE5D-9553-41B4-B177-8A3A25CFA892}" vid="{B540391B-4D44-480A-BDF9-A0BCA6386D5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09AD8E2D9B46A8B612F047DD840B" ma:contentTypeVersion="1" ma:contentTypeDescription="Create a new document." ma:contentTypeScope="" ma:versionID="1b427bc6a36016293a4b7cc4d3e71d9b">
  <xsd:schema xmlns:xsd="http://www.w3.org/2001/XMLSchema" xmlns:xs="http://www.w3.org/2001/XMLSchema" xmlns:p="http://schemas.microsoft.com/office/2006/metadata/properties" xmlns:ns2="791c1975-9ce1-49a8-9390-6978761f70a9" xmlns:ns3="2035c773-4431-4930-88df-e57a7b3ecbba" targetNamespace="http://schemas.microsoft.com/office/2006/metadata/properties" ma:root="true" ma:fieldsID="1cb841577f151894e06bcccc0bad9de8" ns2:_="" ns3:_="">
    <xsd:import namespace="791c1975-9ce1-49a8-9390-6978761f70a9"/>
    <xsd:import namespace="2035c773-4431-4930-88df-e57a7b3ecbba"/>
    <xsd:element name="properties">
      <xsd:complexType>
        <xsd:sequence>
          <xsd:element name="documentManagement">
            <xsd:complexType>
              <xsd:all>
                <xsd:element ref="ns2:ga7c78de047444468fb782c6b8ab5d5b" minOccurs="0"/>
                <xsd:element ref="ns2:TaxCatchAll" minOccurs="0"/>
                <xsd:element ref="ns3:TaxCatchAllLabel" minOccurs="0"/>
                <xsd:element ref="ns2:db2c93507a2642339bd0f78a0220cd3b" minOccurs="0"/>
                <xsd:element ref="ns2:ceb8773d2df146b9b74f37dc5524d7cd" minOccurs="0"/>
                <xsd:element ref="ns2:jd63f636a5f044a79149b85130caa4b8" minOccurs="0"/>
                <xsd:element ref="ns2:c3c3fd881d7642738e2dfc88e2b250e1" minOccurs="0"/>
                <xsd:element ref="ns2:Inhalt_x0020_aktue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c1975-9ce1-49a8-9390-6978761f70a9" elementFormDefault="qualified">
    <xsd:import namespace="http://schemas.microsoft.com/office/2006/documentManagement/types"/>
    <xsd:import namespace="http://schemas.microsoft.com/office/infopath/2007/PartnerControls"/>
    <xsd:element name="ga7c78de047444468fb782c6b8ab5d5b" ma:index="8" nillable="true" ma:taxonomy="true" ma:internalName="ga7c78de047444468fb782c6b8ab5d5b" ma:taxonomyFieldName="Dokumententyp" ma:displayName="Dokumententyp" ma:default="" ma:fieldId="{0a7c78de-0474-4446-8fb7-82c6b8ab5d5b}" ma:sspId="d53738e6-0b94-40c2-86b3-9dc9d10b86b7" ma:termSetId="e9c5919c-7a09-4a75-928d-27d284dfa6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hidden="true" ma:list="{5e8ef7a1-9dba-4f3b-9e78-389bb1b483d4}" ma:internalName="TaxCatchAll" ma:showField="CatchAllData" ma:web="3203aff6-529d-4708-8db1-50058d480f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b2c93507a2642339bd0f78a0220cd3b" ma:index="12" nillable="true" ma:taxonomy="true" ma:internalName="db2c93507a2642339bd0f78a0220cd3b" ma:taxonomyFieldName="Strukturinformation" ma:displayName="Strukturinformation" ma:default="" ma:fieldId="{db2c9350-7a26-4233-9bd0-f78a0220cd3b}" ma:sspId="d53738e6-0b94-40c2-86b3-9dc9d10b86b7" ma:termSetId="797ed96d-d8ed-4c3d-9c40-92c1e417d366" ma:anchorId="c84bedba-5eb9-4962-8633-eea8ae484187" ma:open="false" ma:isKeyword="false">
      <xsd:complexType>
        <xsd:sequence>
          <xsd:element ref="pc:Terms" minOccurs="0" maxOccurs="1"/>
        </xsd:sequence>
      </xsd:complexType>
    </xsd:element>
    <xsd:element name="ceb8773d2df146b9b74f37dc5524d7cd" ma:index="14" nillable="true" ma:taxonomy="true" ma:internalName="ceb8773d2df146b9b74f37dc5524d7cd" ma:taxonomyFieldName="Themen" ma:displayName="Themen" ma:default="" ma:fieldId="{ceb8773d-2df1-46b9-b74f-37dc5524d7cd}" ma:taxonomyMulti="true" ma:sspId="d53738e6-0b94-40c2-86b3-9dc9d10b86b7" ma:termSetId="8d95c6b5-e1c0-47c4-bc33-83e381be9b5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63f636a5f044a79149b85130caa4b8" ma:index="16" nillable="true" ma:taxonomy="true" ma:internalName="jd63f636a5f044a79149b85130caa4b8" ma:taxonomyFieldName="Unterthemen" ma:displayName="Unterthemen" ma:default="" ma:fieldId="{3d63f636-a5f0-44a7-9149-b85130caa4b8}" ma:taxonomyMulti="true" ma:sspId="d53738e6-0b94-40c2-86b3-9dc9d10b86b7" ma:termSetId="52ca1d57-dfe7-4a64-81c1-25911bc294b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c3fd881d7642738e2dfc88e2b250e1" ma:index="18" nillable="true" ma:taxonomy="true" ma:internalName="c3c3fd881d7642738e2dfc88e2b250e1" ma:taxonomyFieldName="Zielgruppen" ma:displayName="Zielgruppen" ma:default="" ma:fieldId="{c3c3fd88-1d76-4273-8e2d-fc88e2b250e1}" ma:taxonomyMulti="true" ma:sspId="d53738e6-0b94-40c2-86b3-9dc9d10b86b7" ma:termSetId="b6cac477-a07f-490c-9696-c8c2d8636cc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_x0020_aktuell" ma:index="20" nillable="true" ma:displayName="Inhalt aktuell" ma:default="1" ma:internalName="Inhalt_x0020_aktuell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35c773-4431-4930-88df-e57a7b3ecbba" elementFormDefault="qualified">
    <xsd:import namespace="http://schemas.microsoft.com/office/2006/documentManagement/types"/>
    <xsd:import namespace="http://schemas.microsoft.com/office/infopath/2007/PartnerControls"/>
    <xsd:element name="TaxCatchAllLabel" ma:index="10" nillable="true" ma:displayName="Taxonomiespalte &quot;Alle abfangen&quot;1" ma:hidden="true" ma:list="{5e8ef7a1-9dba-4f3b-9e78-389bb1b483d4}" ma:internalName="TaxCatchAllLabel" ma:readOnly="true" ma:showField="CatchAllDataLabel" ma:web="3203aff6-529d-4708-8db1-50058d480f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halt_x0020_aktuell xmlns="791c1975-9ce1-49a8-9390-6978761f70a9">true</Inhalt_x0020_aktuell>
    <ga7c78de047444468fb782c6b8ab5d5b xmlns="791c1975-9ce1-49a8-9390-6978761f70a9">
      <Terms xmlns="http://schemas.microsoft.com/office/infopath/2007/PartnerControls"/>
    </ga7c78de047444468fb782c6b8ab5d5b>
    <jd63f636a5f044a79149b85130caa4b8 xmlns="791c1975-9ce1-49a8-9390-6978761f70a9">
      <Terms xmlns="http://schemas.microsoft.com/office/infopath/2007/PartnerControls"/>
    </jd63f636a5f044a79149b85130caa4b8>
    <ceb8773d2df146b9b74f37dc5524d7cd xmlns="791c1975-9ce1-49a8-9390-6978761f70a9">
      <Terms xmlns="http://schemas.microsoft.com/office/infopath/2007/PartnerControls"/>
    </ceb8773d2df146b9b74f37dc5524d7cd>
    <db2c93507a2642339bd0f78a0220cd3b xmlns="791c1975-9ce1-49a8-9390-6978761f70a9">
      <Terms xmlns="http://schemas.microsoft.com/office/infopath/2007/PartnerControls"/>
    </db2c93507a2642339bd0f78a0220cd3b>
    <c3c3fd881d7642738e2dfc88e2b250e1 xmlns="791c1975-9ce1-49a8-9390-6978761f70a9">
      <Terms xmlns="http://schemas.microsoft.com/office/infopath/2007/PartnerControls"/>
    </c3c3fd881d7642738e2dfc88e2b250e1>
    <TaxCatchAll xmlns="791c1975-9ce1-49a8-9390-6978761f70a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5ACF4-4B1F-4E98-92BD-4F569593B4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1c1975-9ce1-49a8-9390-6978761f70a9"/>
    <ds:schemaRef ds:uri="2035c773-4431-4930-88df-e57a7b3ec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D0A80D-645E-4A6D-B136-58D1BD28FB7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791c1975-9ce1-49a8-9390-6978761f70a9"/>
    <ds:schemaRef ds:uri="http://www.w3.org/XML/1998/namespace"/>
    <ds:schemaRef ds:uri="http://schemas.microsoft.com/office/infopath/2007/PartnerControls"/>
    <ds:schemaRef ds:uri="http://purl.org/dc/terms/"/>
    <ds:schemaRef ds:uri="2035c773-4431-4930-88df-e57a7b3ecbba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CF22FC-CBDB-4231-ABDE-936AECB60B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3088</Words>
  <Application>Microsoft Office PowerPoint</Application>
  <PresentationFormat>On-screen Show (16:9)</PresentationFormat>
  <Paragraphs>408</Paragraphs>
  <Slides>53</Slides>
  <Notes>27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Fira Sans</vt:lpstr>
      <vt:lpstr>Roboto</vt:lpstr>
      <vt:lpstr>Symbol</vt:lpstr>
      <vt:lpstr>system-ui</vt:lpstr>
      <vt:lpstr>Times New Roman</vt:lpstr>
      <vt:lpstr>Wingdings</vt:lpstr>
      <vt:lpstr>Design_TU_Ilmenau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Crawl Web Extracted Text</vt:lpstr>
      <vt:lpstr>Colossal Clean Crawled Corpus (C4)</vt:lpstr>
      <vt:lpstr>Colossal Clean Crawled Corpus (C4)</vt:lpstr>
      <vt:lpstr>PowerPoint Presentation</vt:lpstr>
      <vt:lpstr>PowerPoint Presentation</vt:lpstr>
      <vt:lpstr>T5 Models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Barbara Aichroth</dc:creator>
  <cp:lastModifiedBy>shahriar.yazdipour@tu-ilmenau.de</cp:lastModifiedBy>
  <cp:revision>527</cp:revision>
  <cp:lastPrinted>2019-07-16T06:51:37Z</cp:lastPrinted>
  <dcterms:created xsi:type="dcterms:W3CDTF">2019-05-27T07:47:29Z</dcterms:created>
  <dcterms:modified xsi:type="dcterms:W3CDTF">2021-11-24T13:16:06Z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0x010100B8E209AD8E2D9B46A8B612F047DD840B</vt:lpwstr>
  </property>
</Properties>
</file>